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s/slide2.xml" ContentType="application/vnd.openxmlformats-officedocument.presentationml.slide+xml"/>
  <Override PartName="/ppt/tags/tag6.xml" ContentType="application/vnd.openxmlformats-officedocument.presentationml.tags+xml"/>
  <Override PartName="/ppt/slides/slide3.xml" ContentType="application/vnd.openxmlformats-officedocument.presentationml.slide+xml"/>
  <Override PartName="/ppt/tags/tag7.xml" ContentType="application/vnd.openxmlformats-officedocument.presentationml.tags+xml"/>
  <Override PartName="/ppt/slides/slide4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removePersonalInfoOnSave="1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type="screen16x9" cy="6858000" cx="12192000"/>
  <p:notesSz cx="6858000" cy="9144000"/>
  <p:embeddedFontLst>
    <p:embeddedFont>
      <p:font typeface="黑体" panose="02010609060101010101" pitchFamily="49" charset="-122"/>
      <p:regular r:id="rId16"/>
    </p:embeddedFont>
    <p:embeddedFont>
      <p:font typeface="幼圆" panose="02010509060101010101" pitchFamily="49" charset="-122"/>
      <p:regular r:id="rId17"/>
    </p:embeddedFont>
  </p:embeddedFontLst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3B6283"/>
    <a:srgbClr val="D0DBF3"/>
    <a:srgbClr val="217DD0"/>
    <a:srgbClr val="207CD0"/>
    <a:srgbClr val="227ED0"/>
    <a:srgbClr val="237ED0"/>
    <a:srgbClr val="FF5B4A"/>
    <a:srgbClr val="014694"/>
    <a:srgbClr val="54A0E0"/>
    <a:srgbClr val="267FD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186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22" y="7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tableStyles" Target="tableStyles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1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  <a:t>2025/12/13</a:t>
            </a:fld>
            <a:endParaRPr altLang="en-US" lang="zh-CN"/>
          </a:p>
        </p:txBody>
      </p:sp>
      <p:sp>
        <p:nvSpPr>
          <p:cNvPr id="1048720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21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cs typeface="Calibri" panose="020F0502020204030204" charset="0"/>
              </a:defRPr>
            </a:lvl1pPr>
          </a:lstStyle>
          <a:p>
            <a:endParaRPr altLang="en-US" lang="zh-CN"/>
          </a:p>
        </p:txBody>
      </p:sp>
      <p:sp>
        <p:nvSpPr>
          <p:cNvPr id="104871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cs typeface="Calibri" panose="020F0502020204030204" charset="0"/>
              </a:defRPr>
            </a:lvl1pPr>
          </a:lstStyle>
          <a:p>
            <a:fld id="{7F25A8C7-CC1A-4A08-9B4B-31F43B054C7F}" type="datetimeFigureOut">
              <a:rPr altLang="en-US" lang="zh-CN" smtClean="0"/>
              <a:t>2025/12/13</a:t>
            </a:fld>
            <a:endParaRPr altLang="en-US" lang="zh-CN"/>
          </a:p>
        </p:txBody>
      </p:sp>
      <p:sp>
        <p:nvSpPr>
          <p:cNvPr id="1048714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1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1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cs typeface="Calibri" panose="020F0502020204030204" charset="0"/>
              </a:defRPr>
            </a:lvl1pPr>
          </a:lstStyle>
          <a:p>
            <a:endParaRPr altLang="en-US" lang="zh-CN"/>
          </a:p>
        </p:txBody>
      </p:sp>
      <p:sp>
        <p:nvSpPr>
          <p:cNvPr id="104871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cs typeface="Calibri" panose="020F0502020204030204" charset="0"/>
              </a:defRPr>
            </a:lvl1pPr>
          </a:lstStyle>
          <a:p>
            <a:fld id="{F9E1B693-632D-4080-9CF6-EA28B66DC801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Calibri" panose="020F0502020204030204" charset="0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Calibri" panose="020F0502020204030204" charset="0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Calibri" panose="020F0502020204030204" charset="0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Calibri" panose="020F0502020204030204" charset="0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Calibri" panose="020F0502020204030204" charset="0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963D63B9-B500-4674-9660-B032D27BAE3B}" type="slidenum">
              <a:rPr altLang="en-US" lang="zh-CN" smtClean="0"/>
              <a:t>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963D63B9-B500-4674-9660-B032D27BAE3B}" type="slidenum">
              <a:rPr altLang="en-US" lang="zh-CN" smtClean="0"/>
              <a:t>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963D63B9-B500-4674-9660-B032D27BAE3B}" type="slidenum">
              <a:rPr altLang="en-US" lang="zh-CN" smtClean="0"/>
              <a:t>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963D63B9-B500-4674-9660-B032D27BAE3B}" type="slidenum">
              <a:rPr altLang="en-US" lang="zh-CN" smtClean="0"/>
              <a:t>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963D63B9-B500-4674-9660-B032D27BAE3B}" type="slidenum">
              <a:rPr altLang="en-US" lang="zh-CN" smtClean="0"/>
              <a:t>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963D63B9-B500-4674-9660-B032D27BAE3B}" type="slidenum">
              <a:rPr altLang="en-US" lang="zh-CN" smtClean="0"/>
              <a:t>9</a:t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b="0" sz="7200"/>
            </a:lvl1pPr>
          </a:lstStyle>
          <a:p>
            <a:r>
              <a:rPr altLang="en-US" dirty="0" lang="zh-CN"/>
              <a:t>单击此处编辑标题</a:t>
            </a:r>
          </a:p>
        </p:txBody>
      </p:sp>
      <p:sp>
        <p:nvSpPr>
          <p:cNvPr id="104860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algn="ctr" indent="0" marL="0">
              <a:buNone/>
              <a:defRPr sz="18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dirty="0" lang="zh-CN"/>
              <a:t>单击此处编辑母版副标题样式</a:t>
            </a:r>
          </a:p>
        </p:txBody>
      </p:sp>
      <p:sp>
        <p:nvSpPr>
          <p:cNvPr id="104860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altLang="en-US" lang="zh-CN" smtClean="0"/>
              <a:t>2025/12/13</a:t>
            </a:fld>
            <a:endParaRPr altLang="en-US" dirty="0" lang="zh-CN"/>
          </a:p>
        </p:txBody>
      </p:sp>
      <p:sp>
        <p:nvSpPr>
          <p:cNvPr id="104860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2025/12/13</a:t>
            </a:fld>
            <a:endParaRPr altLang="en-US" lang="zh-CN"/>
          </a:p>
        </p:txBody>
      </p:sp>
      <p:sp>
        <p:nvSpPr>
          <p:cNvPr id="104869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698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/>
        </p:spPr>
      </p:pic>
      <p:pic>
        <p:nvPicPr>
          <p:cNvPr id="2097154" name="图片 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矩形 2"/>
          <p:cNvSpPr/>
          <p:nvPr userDrawn="1"/>
        </p:nvSpPr>
        <p:spPr>
          <a:xfrm>
            <a:off x="337499" y="279742"/>
            <a:ext cx="11517001" cy="6298834"/>
          </a:xfrm>
          <a:prstGeom prst="rect"/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 useBgFill="1">
        <p:nvSpPr>
          <p:cNvPr id="1048694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2000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Tm="2000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bIns="34290" lIns="68580" rIns="68580" tIns="34290" wrap="square">
            <a:noAutofit/>
          </a:bodyPr>
          <a:p>
            <a:endParaRPr altLang="en-US"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3000"/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矩形 1"/>
          <p:cNvSpPr/>
          <p:nvPr userDrawn="1"/>
        </p:nvSpPr>
        <p:spPr>
          <a:xfrm flipH="1">
            <a:off x="0" y="0"/>
            <a:ext cx="12192000" cy="6858000"/>
          </a:xfrm>
          <a:prstGeom prst="rect"/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400" 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altLang="en-US" dirty="0" lang="zh-CN"/>
              <a:t>单击此处编辑母版标题样式</a:t>
            </a:r>
          </a:p>
        </p:txBody>
      </p:sp>
      <p:sp>
        <p:nvSpPr>
          <p:cNvPr id="104858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58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2025/12/13</a:t>
            </a:fld>
            <a:endParaRPr altLang="en-US" dirty="0" lang="zh-CN"/>
          </a:p>
        </p:txBody>
      </p:sp>
      <p:sp>
        <p:nvSpPr>
          <p:cNvPr id="104858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58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0DD7636-5BE1-44BC-BB5F-15739D9E18E1}" type="datetimeFigureOut">
              <a:rPr altLang="en-US" lang="zh-CN" smtClean="0"/>
              <a:t>2025/12/13</a:t>
            </a:fld>
            <a:endParaRPr altLang="en-US" lang="zh-CN"/>
          </a:p>
        </p:txBody>
      </p:sp>
      <p:sp>
        <p:nvSpPr>
          <p:cNvPr id="104866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7C0E1D-24C4-406F-9615-DBDA8D2D1F93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662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b="0" sz="6000"/>
            </a:lvl1pPr>
          </a:lstStyle>
          <a:p>
            <a:r>
              <a:rPr altLang="en-US" dirty="0" lang="zh-CN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-column content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00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701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70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2025/12/13</a:t>
            </a:fld>
            <a:endParaRPr altLang="en-US" lang="zh-CN"/>
          </a:p>
        </p:txBody>
      </p:sp>
      <p:sp>
        <p:nvSpPr>
          <p:cNvPr id="104870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82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单击此处编辑母版文本样式</a:t>
            </a:r>
          </a:p>
        </p:txBody>
      </p:sp>
      <p:sp>
        <p:nvSpPr>
          <p:cNvPr id="1048683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68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单击此处编辑母版文本样式</a:t>
            </a:r>
          </a:p>
        </p:txBody>
      </p:sp>
      <p:sp>
        <p:nvSpPr>
          <p:cNvPr id="1048685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68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2025/12/13</a:t>
            </a:fld>
            <a:endParaRPr altLang="en-US" lang="zh-CN"/>
          </a:p>
        </p:txBody>
      </p:sp>
      <p:sp>
        <p:nvSpPr>
          <p:cNvPr id="104868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b="0" sz="8000">
                <a:solidFill>
                  <a:schemeClr val="tx1"/>
                </a:solidFill>
              </a:defRPr>
            </a:lvl1pPr>
          </a:lstStyle>
          <a:p>
            <a:r>
              <a:rPr altLang="en-US" dirty="0" lang="zh-CN"/>
              <a:t>编辑标题</a:t>
            </a:r>
          </a:p>
        </p:txBody>
      </p:sp>
      <p:sp>
        <p:nvSpPr>
          <p:cNvPr id="104867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0DD7636-5BE1-44BC-BB5F-15739D9E18E1}" type="datetimeFigureOut">
              <a:rPr altLang="en-US" lang="zh-CN" smtClean="0"/>
              <a:t>2025/12/13</a:t>
            </a:fld>
            <a:endParaRPr altLang="en-US" lang="zh-CN"/>
          </a:p>
        </p:txBody>
      </p:sp>
      <p:sp>
        <p:nvSpPr>
          <p:cNvPr id="104867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7C0E1D-24C4-406F-9615-DBDA8D2D1F93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675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algn="ctr" indent="0" marL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altLang="en-US" dirty="0" lang="zh-CN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2025/12/13</a:t>
            </a:fld>
            <a:endParaRPr altLang="en-US" lang="zh-CN"/>
          </a:p>
        </p:txBody>
      </p:sp>
      <p:sp>
        <p:nvSpPr>
          <p:cNvPr id="104869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and title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altLang="en-US" dirty="0" lang="zh-CN"/>
              <a:t>单击此处编辑标题</a:t>
            </a:r>
          </a:p>
        </p:txBody>
      </p:sp>
      <p:sp>
        <p:nvSpPr>
          <p:cNvPr id="1048707" name="图片占位符 2"/>
          <p:cNvSpPr>
            <a:spLocks noChangeAspect="1" noGrp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dirty="0" lang="zh-CN"/>
          </a:p>
        </p:txBody>
      </p:sp>
      <p:sp>
        <p:nvSpPr>
          <p:cNvPr id="1048708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dirty="0" lang="zh-CN"/>
              <a:t>单击此处编辑母版文本样式</a:t>
            </a:r>
          </a:p>
        </p:txBody>
      </p:sp>
      <p:sp>
        <p:nvSpPr>
          <p:cNvPr id="104870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  <a:t>2025/12/13</a:t>
            </a:fld>
            <a:endParaRPr altLang="en-US" dirty="0" lang="zh-CN"/>
          </a:p>
        </p:txBody>
      </p:sp>
      <p:sp>
        <p:nvSpPr>
          <p:cNvPr id="10487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altLang="en-US" dirty="0" lang="zh-CN"/>
              <a:t>单击此处编辑标题</a:t>
            </a:r>
          </a:p>
        </p:txBody>
      </p:sp>
      <p:sp>
        <p:nvSpPr>
          <p:cNvPr id="104867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67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2025/12/13</a:t>
            </a:fld>
            <a:endParaRPr altLang="en-US" lang="zh-CN"/>
          </a:p>
        </p:txBody>
      </p:sp>
      <p:sp>
        <p:nvSpPr>
          <p:cNvPr id="104867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ags" Target="../tags/tag1.xml"/><Relationship Id="rId19" Type="http://schemas.openxmlformats.org/officeDocument/2006/relationships/tags" Target="../tags/tag2.xml"/><Relationship Id="rId20" Type="http://schemas.openxmlformats.org/officeDocument/2006/relationships/tags" Target="../tags/tag3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dirty="0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charset="0"/>
              </a:defRPr>
            </a:lvl1pPr>
          </a:lstStyle>
          <a:p>
            <a:fld id="{D997B5FA-0921-464F-AAE1-844C04324D75}" type="datetimeFigureOut">
              <a:rPr altLang="en-US" lang="zh-CN" smtClean="0"/>
              <a:t>2025/12/13</a:t>
            </a:fld>
            <a:endParaRPr altLang="en-US" dirty="0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charset="0"/>
              </a:defRPr>
            </a:lvl1pPr>
          </a:lstStyle>
          <a:p>
            <a:fld id="{565CE74E-AB26-4998-AD42-012C4C1AD076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581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hyperlink" Target="https://docs.google.com/forms/d/e/1FAIpQLSfrUhmmgwh_VHd2xC-A-PALnIj-7vy2Kj7DhXRfa6B4fINyiQ/viewform" TargetMode="Externa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image" Target="../media/image13.png"/><Relationship Id="rId6" Type="http://schemas.openxmlformats.org/officeDocument/2006/relationships/tags" Target="../tags/tag11.xml"/><Relationship Id="rId7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7.xml"/><Relationship Id="rId3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PA-文本框 4"/>
          <p:cNvSpPr txBox="1"/>
          <p:nvPr>
            <p:custDataLst>
              <p:tags r:id="rId2"/>
            </p:custDataLst>
          </p:nvPr>
        </p:nvSpPr>
        <p:spPr>
          <a:xfrm>
            <a:off x="1973898" y="2137665"/>
            <a:ext cx="8244205" cy="302514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zh-CN" dirty="0" sz="3600" lang="en-US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1M1B Green Internship – Week 3</a:t>
            </a:r>
            <a:endParaRPr altLang="zh-CN" dirty="0" sz="7200" lang="en-US">
              <a:solidFill>
                <a:srgbClr val="3B6283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altLang="zh-CN" dirty="0" sz="5400" lang="en-US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Eco-Switch AI: Global EV Transition &amp; Savings Predictor</a:t>
            </a:r>
            <a:endParaRPr altLang="zh-CN" dirty="0" sz="7200" lang="en-US">
              <a:solidFill>
                <a:srgbClr val="3B6283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048772"/>
          <p:cNvSpPr>
            <a:spLocks noGrp="1"/>
          </p:cNvSpPr>
          <p:nvPr>
            <p:ph type="title" hasCustomPrompt="1"/>
          </p:nvPr>
        </p:nvSpPr>
        <p:spPr>
          <a:xfrm>
            <a:off x="1553636" y="278280"/>
            <a:ext cx="4542364" cy="1068114"/>
          </a:xfrm>
        </p:spPr>
        <p:txBody>
          <a:bodyPr>
            <a:normAutofit fontScale="91667"/>
          </a:bodyPr>
          <a:p>
            <a:r>
              <a:rPr sz="4800" lang="en-IN"/>
              <a:t>Project Roadmap</a:t>
            </a:r>
            <a:r>
              <a:rPr sz="4800" lang="en-US"/>
              <a:t>:</a:t>
            </a:r>
            <a:endParaRPr lang="en-IN"/>
          </a:p>
        </p:txBody>
      </p:sp>
      <p:sp>
        <p:nvSpPr>
          <p:cNvPr id="1048664" name="TextBox 1048773"/>
          <p:cNvSpPr txBox="1"/>
          <p:nvPr/>
        </p:nvSpPr>
        <p:spPr>
          <a:xfrm>
            <a:off x="2908277" y="1916430"/>
            <a:ext cx="8576461" cy="30251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Week 3: Demo dashboard &amp; stakeholder feedback
Week 4: Improve data and visualizations
Week 5: Cost &amp; CO₂ savings estimation
Week 6: Final dashboard and presentation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048774"/>
          <p:cNvSpPr>
            <a:spLocks noGrp="1"/>
          </p:cNvSpPr>
          <p:nvPr>
            <p:ph type="title" hasCustomPrompt="1"/>
          </p:nvPr>
        </p:nvSpPr>
        <p:spPr>
          <a:xfrm>
            <a:off x="-329968" y="463447"/>
            <a:ext cx="8224108" cy="1021695"/>
          </a:xfrm>
        </p:spPr>
        <p:txBody>
          <a:bodyPr/>
          <a:p>
            <a:r>
              <a:rPr dirty="0" sz="3600" lang="en-US"/>
              <a:t>Stakeholders &amp; Feedback:</a:t>
            </a:r>
            <a:endParaRPr dirty="0" lang="en-IN"/>
          </a:p>
        </p:txBody>
      </p:sp>
      <p:sp>
        <p:nvSpPr>
          <p:cNvPr id="1048666" name="TextBox 1048775"/>
          <p:cNvSpPr txBox="1"/>
          <p:nvPr/>
        </p:nvSpPr>
        <p:spPr>
          <a:xfrm>
            <a:off x="559800" y="1657031"/>
            <a:ext cx="7334340" cy="3647440"/>
          </a:xfrm>
          <a:prstGeom prst="rect"/>
        </p:spPr>
        <p:txBody>
          <a:bodyPr rtlCol="0" wrap="square">
            <a:spAutoFit/>
          </a:bodyPr>
          <a:p>
            <a:r>
              <a:rPr altLang="en-US" dirty="0" sz="2400" lang="en-IN">
                <a:solidFill>
                  <a:srgbClr val="000000"/>
                </a:solidFill>
              </a:rPr>
              <a:t>👥 Stakeholders: Students, faculty, vehicle users</a:t>
            </a:r>
            <a:endParaRPr dirty="0" sz="2000" lang="en-IN">
              <a:solidFill>
                <a:srgbClr val="000000"/>
              </a:solidFill>
            </a:endParaRPr>
          </a:p>
          <a:p>
            <a:endParaRPr dirty="0" sz="2400" lang="en-IN">
              <a:solidFill>
                <a:srgbClr val="000000"/>
              </a:solidFill>
            </a:endParaRPr>
          </a:p>
          <a:p>
            <a:r>
              <a:rPr altLang="en-US" dirty="0" sz="2400" lang="en-IN">
                <a:solidFill>
                  <a:srgbClr val="000000"/>
                </a:solidFill>
              </a:rPr>
              <a:t>💬 Key Inputs:</a:t>
            </a:r>
            <a:endParaRPr dirty="0" sz="2000" lang="en-IN">
              <a:solidFill>
                <a:srgbClr val="000000"/>
              </a:solidFill>
            </a:endParaRPr>
          </a:p>
          <a:p>
            <a:r>
              <a:rPr altLang="en-US" dirty="0" sz="2400" lang="en-US">
                <a:solidFill>
                  <a:srgbClr val="000000"/>
                </a:solidFill>
              </a:rPr>
              <a:t>-</a:t>
            </a:r>
            <a:r>
              <a:rPr altLang="en-US" dirty="0" sz="2400" lang="en-IN">
                <a:solidFill>
                  <a:srgbClr val="000000"/>
                </a:solidFill>
              </a:rPr>
              <a:t>Need for clear cost comparison</a:t>
            </a:r>
            <a:endParaRPr dirty="0" sz="2000" lang="en-IN">
              <a:solidFill>
                <a:srgbClr val="000000"/>
              </a:solidFill>
            </a:endParaRPr>
          </a:p>
          <a:p>
            <a:r>
              <a:rPr altLang="en-US" dirty="0" sz="2400" lang="en-US">
                <a:solidFill>
                  <a:srgbClr val="000000"/>
                </a:solidFill>
              </a:rPr>
              <a:t>-</a:t>
            </a:r>
            <a:r>
              <a:rPr altLang="en-US" dirty="0" sz="2400" lang="en-IN">
                <a:solidFill>
                  <a:srgbClr val="000000"/>
                </a:solidFill>
              </a:rPr>
              <a:t>Interest in CO₂ reduction insights</a:t>
            </a:r>
            <a:endParaRPr dirty="0" sz="2000" lang="en-IN">
              <a:solidFill>
                <a:srgbClr val="000000"/>
              </a:solidFill>
            </a:endParaRPr>
          </a:p>
          <a:p>
            <a:r>
              <a:rPr altLang="en-US" dirty="0" sz="2400" lang="en-US">
                <a:solidFill>
                  <a:srgbClr val="000000"/>
                </a:solidFill>
              </a:rPr>
              <a:t>-</a:t>
            </a:r>
            <a:r>
              <a:rPr altLang="en-US" dirty="0" sz="2400" lang="en-IN">
                <a:solidFill>
                  <a:srgbClr val="000000"/>
                </a:solidFill>
              </a:rPr>
              <a:t>Concern about EV charging availability</a:t>
            </a:r>
            <a:endParaRPr dirty="0" sz="2000" lang="en-IN">
              <a:solidFill>
                <a:srgbClr val="000000"/>
              </a:solidFill>
            </a:endParaRPr>
          </a:p>
          <a:p>
            <a:endParaRPr dirty="0" sz="2400" lang="en-IN">
              <a:solidFill>
                <a:srgbClr val="000000"/>
              </a:solidFill>
            </a:endParaRPr>
          </a:p>
          <a:p>
            <a:r>
              <a:rPr altLang="en-US" dirty="0" sz="2400" lang="en-IN">
                <a:solidFill>
                  <a:srgbClr val="000000"/>
                </a:solidFill>
              </a:rPr>
              <a:t>🔧 Action Taken:</a:t>
            </a:r>
            <a:endParaRPr dirty="0" sz="2000" lang="en-IN">
              <a:solidFill>
                <a:srgbClr val="000000"/>
              </a:solidFill>
            </a:endParaRPr>
          </a:p>
          <a:p>
            <a:r>
              <a:rPr altLang="en-US" dirty="0" sz="2400" lang="en-US">
                <a:solidFill>
                  <a:srgbClr val="000000"/>
                </a:solidFill>
              </a:rPr>
              <a:t>-</a:t>
            </a:r>
            <a:r>
              <a:rPr altLang="en-US" dirty="0" sz="2400" lang="en-IN">
                <a:solidFill>
                  <a:srgbClr val="000000"/>
                </a:solidFill>
              </a:rPr>
              <a:t>Focus on monthly savings visualization</a:t>
            </a:r>
            <a:endParaRPr dirty="0" sz="2000" lang="en-IN">
              <a:solidFill>
                <a:srgbClr val="000000"/>
              </a:solidFill>
            </a:endParaRPr>
          </a:p>
          <a:p>
            <a:r>
              <a:rPr altLang="en-US" dirty="0" sz="2400" lang="en-US">
                <a:solidFill>
                  <a:srgbClr val="000000"/>
                </a:solidFill>
              </a:rPr>
              <a:t>-</a:t>
            </a:r>
            <a:r>
              <a:rPr altLang="en-US" dirty="0" sz="2400" lang="en-IN">
                <a:solidFill>
                  <a:srgbClr val="000000"/>
                </a:solidFill>
              </a:rPr>
              <a:t>Simplified CO₂ impact presentation</a:t>
            </a:r>
            <a:endParaRPr dirty="0" sz="2800" lang="en-IN">
              <a:solidFill>
                <a:srgbClr val="000000"/>
              </a:solidFill>
            </a:endParaRPr>
          </a:p>
        </p:txBody>
      </p:sp>
      <p:pic>
        <p:nvPicPr>
          <p:cNvPr id="2097152" name="Picture 2097177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561485" y="1153864"/>
            <a:ext cx="2126409" cy="4653774"/>
          </a:xfrm>
          <a:prstGeom prst="rect"/>
        </p:spPr>
      </p:pic>
      <p:sp>
        <p:nvSpPr>
          <p:cNvPr id="1048667" name="TextBox 1048777"/>
          <p:cNvSpPr txBox="1"/>
          <p:nvPr/>
        </p:nvSpPr>
        <p:spPr>
          <a:xfrm>
            <a:off x="9687894" y="2741411"/>
            <a:ext cx="11855406" cy="369332"/>
          </a:xfrm>
          <a:prstGeom prst="rect"/>
        </p:spPr>
        <p:txBody>
          <a:bodyPr rtlCol="0" wrap="square">
            <a:spAutoFit/>
          </a:bodyPr>
          <a:p>
            <a:r>
              <a:rPr dirty="0" lang="en-US">
                <a:solidFill>
                  <a:srgbClr val="36363D"/>
                </a:solidFill>
                <a:hlinkClick r:id="rId3"/>
              </a:rPr>
              <a:t>Feedback form link</a:t>
            </a:r>
            <a:r>
              <a:rPr dirty="0" lang="en-US">
                <a:solidFill>
                  <a:srgbClr val="000000"/>
                </a:solidFill>
                <a:hlinkClick r:id="rId3"/>
              </a:rPr>
              <a:t> 🔗</a:t>
            </a:r>
            <a:endParaRPr dirty="0" lang="en-IN">
              <a:solidFill>
                <a:srgbClr val="000000"/>
              </a:solidFill>
            </a:endParaRPr>
          </a:p>
        </p:txBody>
      </p:sp>
      <p:sp>
        <p:nvSpPr>
          <p:cNvPr id="1048668" name="TextBox 1048778"/>
          <p:cNvSpPr txBox="1"/>
          <p:nvPr/>
        </p:nvSpPr>
        <p:spPr>
          <a:xfrm>
            <a:off x="7025860" y="578055"/>
            <a:ext cx="5324069" cy="396240"/>
          </a:xfrm>
          <a:prstGeom prst="rect"/>
        </p:spPr>
        <p:txBody>
          <a:bodyPr rtlCol="0" wrap="square">
            <a:spAutoFit/>
          </a:bodyPr>
          <a:p>
            <a:r>
              <a:rPr dirty="0" sz="2000" lang="en-US" err="1">
                <a:solidFill>
                  <a:srgbClr val="000000"/>
                </a:solidFill>
              </a:rPr>
              <a:t>Whatsapp</a:t>
            </a:r>
            <a:r>
              <a:rPr dirty="0" sz="2000" lang="en-US">
                <a:solidFill>
                  <a:srgbClr val="000000"/>
                </a:solidFill>
              </a:rPr>
              <a:t> discussion &amp; Feedback form link :</a:t>
            </a:r>
            <a:endParaRPr dirty="0"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PA-组合 5"/>
          <p:cNvGrpSpPr/>
          <p:nvPr>
            <p:custDataLst>
              <p:tags r:id="rId2"/>
            </p:custDataLst>
          </p:nvPr>
        </p:nvGrpSpPr>
        <p:grpSpPr>
          <a:xfrm>
            <a:off x="1909763" y="2454593"/>
            <a:ext cx="8372475" cy="1607820"/>
            <a:chOff x="3008" y="4548"/>
            <a:chExt cx="13185" cy="2532"/>
          </a:xfrm>
        </p:grpSpPr>
        <p:sp>
          <p:nvSpPr>
            <p:cNvPr id="1048669" name="PA-文本框 4"/>
            <p:cNvSpPr txBox="1"/>
            <p:nvPr>
              <p:custDataLst>
                <p:tags r:id="rId3"/>
              </p:custDataLst>
            </p:nvPr>
          </p:nvSpPr>
          <p:spPr>
            <a:xfrm>
              <a:off x="3109" y="4548"/>
              <a:ext cx="12983" cy="1844"/>
            </a:xfrm>
            <a:prstGeom prst="rect"/>
            <a:noFill/>
          </p:spPr>
          <p:txBody>
            <a:bodyPr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altLang="zh-CN" dirty="0" sz="7200" lang="en-US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THANK YOU! </a:t>
              </a:r>
            </a:p>
          </p:txBody>
        </p:sp>
        <p:sp>
          <p:nvSpPr>
            <p:cNvPr id="1048670" name="PA-文本框 6"/>
            <p:cNvSpPr txBox="1"/>
            <p:nvPr>
              <p:custDataLst>
                <p:tags r:id="rId4"/>
              </p:custDataLst>
            </p:nvPr>
          </p:nvSpPr>
          <p:spPr>
            <a:xfrm>
              <a:off x="3008" y="6456"/>
              <a:ext cx="13185" cy="624"/>
            </a:xfrm>
            <a:prstGeom prst="rect"/>
            <a:noFill/>
            <a:ln w="3175">
              <a:noFill/>
              <a:prstDash val="solid"/>
            </a:ln>
          </p:spPr>
          <p:txBody>
            <a:bodyPr rtlCol="0" wrap="square">
              <a:spAutoFit/>
            </a:bodyPr>
            <a:lstStyle>
              <a:defPPr>
                <a:defRPr lang="zh-CN"/>
              </a:defPPr>
              <a:lvl1pPr algn="ctr">
                <a:defRPr b="1" sz="6000">
                  <a:blipFill rotWithShape="1" dpi="0">
                    <a:blip xmlns:r="http://schemas.openxmlformats.org/officeDocument/2006/relationships" r:embed="rId5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pPr algn="ctr">
                <a:lnSpc>
                  <a:spcPct val="150000"/>
                </a:lnSpc>
              </a:pPr>
              <a:endParaRPr altLang="zh-CN" b="0" dirty="0" sz="1400" lang="en-US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  <a:sym typeface="+mn-ea"/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圆角矩形 1"/>
          <p:cNvSpPr/>
          <p:nvPr/>
        </p:nvSpPr>
        <p:spPr>
          <a:xfrm>
            <a:off x="581343" y="479425"/>
            <a:ext cx="11029315" cy="5899150"/>
          </a:xfrm>
          <a:prstGeom prst="roundRect">
            <a:avLst>
              <a:gd name="adj" fmla="val 6017"/>
            </a:avLst>
          </a:prstGeom>
          <a:solidFill>
            <a:schemeClr val="bg1"/>
          </a:solidFill>
          <a:ln>
            <a:solidFill>
              <a:srgbClr val="D0DB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48589" name="文本框 32"/>
          <p:cNvSpPr txBox="1"/>
          <p:nvPr/>
        </p:nvSpPr>
        <p:spPr>
          <a:xfrm>
            <a:off x="292100" y="2855595"/>
            <a:ext cx="5355590" cy="76835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sz="4400" lang="en-US" spc="600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Our Team :-</a:t>
            </a:r>
            <a:endParaRPr altLang="en-US" b="1" dirty="0" sz="4400" lang="zh-CN" spc="600">
              <a:solidFill>
                <a:srgbClr val="3B6283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48590" name="矩形 33"/>
          <p:cNvSpPr/>
          <p:nvPr/>
        </p:nvSpPr>
        <p:spPr>
          <a:xfrm>
            <a:off x="3232877" y="3623853"/>
            <a:ext cx="271781" cy="358140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lang="en-US" spc="300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36" name="组合 4"/>
          <p:cNvGrpSpPr/>
          <p:nvPr/>
        </p:nvGrpSpPr>
        <p:grpSpPr>
          <a:xfrm>
            <a:off x="5245446" y="1333605"/>
            <a:ext cx="3536686" cy="1082040"/>
            <a:chOff x="4973031" y="1305665"/>
            <a:chExt cx="3536686" cy="1082040"/>
          </a:xfrm>
        </p:grpSpPr>
        <p:sp>
          <p:nvSpPr>
            <p:cNvPr id="1048591" name="椭圆 35"/>
            <p:cNvSpPr/>
            <p:nvPr/>
          </p:nvSpPr>
          <p:spPr>
            <a:xfrm>
              <a:off x="4973031" y="1373338"/>
              <a:ext cx="585762" cy="585762"/>
            </a:xfrm>
            <a:prstGeom prst="ellipse"/>
            <a:solidFill>
              <a:srgbClr val="3B62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b="1" dirty="0" sz="1600" lang="en-US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048592" name="矩形 37"/>
            <p:cNvSpPr/>
            <p:nvPr/>
          </p:nvSpPr>
          <p:spPr>
            <a:xfrm>
              <a:off x="5714060" y="1305665"/>
              <a:ext cx="2795657" cy="1082040"/>
            </a:xfrm>
            <a:prstGeom prst="rect"/>
          </p:spPr>
          <p:txBody>
            <a:bodyPr wrap="none">
              <a:spAutoFit/>
            </a:bodyPr>
            <a:p>
              <a:r>
                <a:rPr altLang="en-US" dirty="0" sz="24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Amit Kushwaha</a:t>
              </a:r>
              <a:endParaRPr altLang="en-US" dirty="0" sz="2200" lang="zh-CN" spc="300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endParaRPr altLang="en-US" dirty="0" sz="2200" lang="zh-CN" spc="300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endParaRPr altLang="en-US" dirty="0" sz="2200" lang="zh-CN" spc="300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48593" name="矩形 38"/>
            <p:cNvSpPr/>
            <p:nvPr/>
          </p:nvSpPr>
          <p:spPr>
            <a:xfrm>
              <a:off x="5730102" y="1682101"/>
              <a:ext cx="182880" cy="269240"/>
            </a:xfrm>
            <a:prstGeom prst="rect"/>
          </p:spPr>
          <p:txBody>
            <a:bodyPr wrap="none">
              <a:spAutoFit/>
            </a:bodyPr>
            <a:p>
              <a:endParaRPr altLang="zh-CN" dirty="0" sz="1200" lang="en-US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5"/>
          <p:cNvGrpSpPr/>
          <p:nvPr/>
        </p:nvGrpSpPr>
        <p:grpSpPr>
          <a:xfrm>
            <a:off x="5245446" y="2528579"/>
            <a:ext cx="3359333" cy="764540"/>
            <a:chOff x="4973031" y="2500639"/>
            <a:chExt cx="3359333" cy="764540"/>
          </a:xfrm>
        </p:grpSpPr>
        <p:sp>
          <p:nvSpPr>
            <p:cNvPr id="1048594" name="椭圆 40"/>
            <p:cNvSpPr/>
            <p:nvPr/>
          </p:nvSpPr>
          <p:spPr>
            <a:xfrm>
              <a:off x="4973031" y="2534476"/>
              <a:ext cx="585762" cy="585762"/>
            </a:xfrm>
            <a:prstGeom prst="ellipse"/>
            <a:solidFill>
              <a:srgbClr val="D0D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b="1" dirty="0" sz="1600" lang="en-US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048595" name="矩形 42"/>
            <p:cNvSpPr/>
            <p:nvPr/>
          </p:nvSpPr>
          <p:spPr>
            <a:xfrm>
              <a:off x="5714060" y="2500639"/>
              <a:ext cx="2618304" cy="764540"/>
            </a:xfrm>
            <a:prstGeom prst="rect"/>
          </p:spPr>
          <p:txBody>
            <a:bodyPr wrap="none">
              <a:spAutoFit/>
            </a:bodyPr>
            <a:p>
              <a:r>
                <a:rPr altLang="en-US" dirty="0" sz="2400" lang="zh-CN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</a:t>
              </a:r>
              <a:r>
                <a:rPr altLang="en-US" dirty="0" sz="24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Arpita Katake</a:t>
              </a:r>
              <a:endParaRPr altLang="en-US" dirty="0" sz="2200" lang="zh-CN" spc="300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endParaRPr altLang="en-US" dirty="0" sz="2200" lang="zh-CN" spc="300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48596" name="矩形 43"/>
            <p:cNvSpPr/>
            <p:nvPr/>
          </p:nvSpPr>
          <p:spPr>
            <a:xfrm>
              <a:off x="5730102" y="2877075"/>
              <a:ext cx="182880" cy="269240"/>
            </a:xfrm>
            <a:prstGeom prst="rect"/>
          </p:spPr>
          <p:txBody>
            <a:bodyPr wrap="none">
              <a:spAutoFit/>
            </a:bodyPr>
            <a:p>
              <a:endParaRPr altLang="zh-CN" dirty="0" sz="1200" lang="en-US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6"/>
          <p:cNvGrpSpPr/>
          <p:nvPr/>
        </p:nvGrpSpPr>
        <p:grpSpPr>
          <a:xfrm>
            <a:off x="5245446" y="1987040"/>
            <a:ext cx="5561794" cy="2350197"/>
            <a:chOff x="4973031" y="1959100"/>
            <a:chExt cx="5561794" cy="2350197"/>
          </a:xfrm>
        </p:grpSpPr>
        <p:sp>
          <p:nvSpPr>
            <p:cNvPr id="1048597" name="椭圆 45"/>
            <p:cNvSpPr/>
            <p:nvPr/>
          </p:nvSpPr>
          <p:spPr>
            <a:xfrm>
              <a:off x="4973031" y="3723535"/>
              <a:ext cx="585762" cy="585762"/>
            </a:xfrm>
            <a:prstGeom prst="ellipse"/>
            <a:solidFill>
              <a:srgbClr val="3B62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b="1" dirty="0" sz="1600" lang="en-US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1048598" name="矩形 47"/>
            <p:cNvSpPr/>
            <p:nvPr/>
          </p:nvSpPr>
          <p:spPr>
            <a:xfrm>
              <a:off x="5714060" y="3695613"/>
              <a:ext cx="3042909" cy="447040"/>
            </a:xfrm>
            <a:prstGeom prst="rect"/>
          </p:spPr>
          <p:txBody>
            <a:bodyPr wrap="none">
              <a:spAutoFit/>
            </a:bodyPr>
            <a:p>
              <a:r>
                <a:rPr altLang="en-US" dirty="0" sz="24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Soham sirpurwar</a:t>
              </a:r>
              <a:endParaRPr altLang="en-US" dirty="0" sz="2200" lang="zh-CN" spc="300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48599" name="矩形 48"/>
            <p:cNvSpPr/>
            <p:nvPr/>
          </p:nvSpPr>
          <p:spPr>
            <a:xfrm>
              <a:off x="8555961" y="1959100"/>
              <a:ext cx="1978864" cy="269240"/>
            </a:xfrm>
            <a:prstGeom prst="rect"/>
          </p:spPr>
          <p:txBody>
            <a:bodyPr wrap="square">
              <a:spAutoFit/>
            </a:bodyPr>
            <a:p>
              <a:endParaRPr altLang="zh-CN" dirty="0" sz="1200" lang="en-US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8"/>
          <p:cNvGrpSpPr/>
          <p:nvPr/>
        </p:nvGrpSpPr>
        <p:grpSpPr>
          <a:xfrm>
            <a:off x="5245446" y="4918528"/>
            <a:ext cx="3471152" cy="613052"/>
            <a:chOff x="4973031" y="4890588"/>
            <a:chExt cx="3471152" cy="613052"/>
          </a:xfrm>
        </p:grpSpPr>
        <p:sp>
          <p:nvSpPr>
            <p:cNvPr id="1048600" name="椭圆 50"/>
            <p:cNvSpPr/>
            <p:nvPr/>
          </p:nvSpPr>
          <p:spPr>
            <a:xfrm>
              <a:off x="4973031" y="4917878"/>
              <a:ext cx="585762" cy="585762"/>
            </a:xfrm>
            <a:prstGeom prst="ellipse"/>
            <a:solidFill>
              <a:srgbClr val="D0D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b="1" dirty="0" sz="1600" lang="en-US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1048601" name="矩形 52"/>
            <p:cNvSpPr/>
            <p:nvPr/>
          </p:nvSpPr>
          <p:spPr>
            <a:xfrm>
              <a:off x="5714060" y="4890588"/>
              <a:ext cx="2730123" cy="408940"/>
            </a:xfrm>
            <a:prstGeom prst="rect"/>
          </p:spPr>
          <p:txBody>
            <a:bodyPr wrap="none">
              <a:spAutoFit/>
            </a:bodyPr>
            <a:p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h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i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l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k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h</a:t>
              </a:r>
              <a:r>
                <a:rPr altLang="en-US" dirty="0" sz="2200" lang="en-US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</a:t>
              </a:r>
              <a:endParaRPr altLang="en-US" dirty="0" sz="2200" lang="zh-CN" spc="300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9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id="2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500"/>
                            </p:stCondLst>
                            <p:childTnLst>
                              <p:par>
                                <p:cTn fill="hold" id="2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9" grpId="0"/>
      <p:bldP spid="10485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16"/>
          <p:cNvGrpSpPr/>
          <p:nvPr/>
        </p:nvGrpSpPr>
        <p:grpSpPr>
          <a:xfrm>
            <a:off x="1910210" y="2343339"/>
            <a:ext cx="9079875" cy="2663900"/>
            <a:chOff x="2361854" y="1675746"/>
            <a:chExt cx="9079875" cy="2663900"/>
          </a:xfrm>
        </p:grpSpPr>
        <p:sp>
          <p:nvSpPr>
            <p:cNvPr id="1048602" name="矩形 14"/>
            <p:cNvSpPr/>
            <p:nvPr/>
          </p:nvSpPr>
          <p:spPr>
            <a:xfrm>
              <a:off x="4058890" y="1675746"/>
              <a:ext cx="4788515" cy="6248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en-US" b="1" dirty="0" sz="3600" lang="zh-CN" spc="300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Problem Statement</a:t>
              </a:r>
            </a:p>
          </p:txBody>
        </p:sp>
        <p:sp>
          <p:nvSpPr>
            <p:cNvPr id="1048603" name="矩形 15"/>
            <p:cNvSpPr/>
            <p:nvPr/>
          </p:nvSpPr>
          <p:spPr>
            <a:xfrm>
              <a:off x="2361854" y="2686106"/>
              <a:ext cx="9079875" cy="16535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2800" lang="en-US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People don’t clearly understand cost &amp; CO₂ benefits of </a:t>
              </a:r>
              <a:endParaRPr altLang="zh-CN" dirty="0" sz="3200" lang="en-US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  <a:p>
              <a:r>
                <a:rPr altLang="zh-CN" dirty="0" sz="2800" lang="en-US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switching to EVs EV adoption decisions lack data-driven </a:t>
              </a:r>
              <a:endParaRPr altLang="zh-CN" dirty="0" sz="3200" lang="en-US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  <a:p>
              <a:r>
                <a:rPr altLang="zh-CN" dirty="0" sz="2800" lang="en-US">
                  <a:solidFill>
                    <a:srgbClr val="3B6283"/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 comparison. </a:t>
              </a:r>
              <a:endParaRPr altLang="zh-CN" dirty="0" sz="3200" lang="en-US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  <a:p>
              <a:endParaRPr altLang="zh-CN" dirty="0" sz="2000" lang="en-US">
                <a:solidFill>
                  <a:srgbClr val="3B6283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50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6"/>
          <p:cNvGrpSpPr/>
          <p:nvPr/>
        </p:nvGrpSpPr>
        <p:grpSpPr>
          <a:xfrm>
            <a:off x="944721" y="522026"/>
            <a:ext cx="4607838" cy="645676"/>
            <a:chOff x="7863942" y="1275202"/>
            <a:chExt cx="4607838" cy="645676"/>
          </a:xfrm>
        </p:grpSpPr>
        <p:sp>
          <p:nvSpPr>
            <p:cNvPr id="1048609" name="矩形 8"/>
            <p:cNvSpPr/>
            <p:nvPr/>
          </p:nvSpPr>
          <p:spPr>
            <a:xfrm>
              <a:off x="7863942" y="1275202"/>
              <a:ext cx="4607838" cy="624840"/>
            </a:xfrm>
            <a:prstGeom prst="rect"/>
          </p:spPr>
          <p:txBody>
            <a:bodyPr wrap="none">
              <a:spAutoFit/>
            </a:bodyPr>
            <a:p>
              <a:r>
                <a:rPr altLang="en-US" b="1" dirty="0" sz="3600" lang="en-US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Project Objective:-</a:t>
              </a:r>
              <a:endParaRPr altLang="en-US" b="1" dirty="0" sz="2200" lang="zh-CN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48610" name="矩形 9"/>
            <p:cNvSpPr/>
            <p:nvPr/>
          </p:nvSpPr>
          <p:spPr>
            <a:xfrm>
              <a:off x="7879984" y="1651638"/>
              <a:ext cx="182880" cy="269240"/>
            </a:xfrm>
            <a:prstGeom prst="rect"/>
          </p:spPr>
          <p:txBody>
            <a:bodyPr wrap="none">
              <a:spAutoFit/>
            </a:bodyPr>
            <a:p>
              <a:endParaRPr altLang="en-US" dirty="0" sz="1200" lang="zh-CN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17"/>
          <p:cNvGrpSpPr/>
          <p:nvPr/>
        </p:nvGrpSpPr>
        <p:grpSpPr>
          <a:xfrm>
            <a:off x="8400068" y="2056740"/>
            <a:ext cx="2040313" cy="2042417"/>
            <a:chOff x="1525846" y="4387030"/>
            <a:chExt cx="2040313" cy="2042417"/>
          </a:xfrm>
        </p:grpSpPr>
        <p:sp>
          <p:nvSpPr>
            <p:cNvPr id="1048611" name="矩形 18"/>
            <p:cNvSpPr/>
            <p:nvPr/>
          </p:nvSpPr>
          <p:spPr>
            <a:xfrm>
              <a:off x="1525846" y="4713187"/>
              <a:ext cx="2040313" cy="751205"/>
            </a:xfrm>
            <a:prstGeom prst="rect"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altLang="en-US" dirty="0" sz="1100" lang="zh-CN" spc="100">
                  <a:solidFill>
                    <a:schemeClr val="bg1">
                      <a:lumMod val="9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your text here, or paste your text here. 
</a:t>
              </a:r>
              <a:endParaRPr altLang="en-US" dirty="0" sz="1100" lang="zh-CN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</p:txBody>
        </p:sp>
        <p:sp>
          <p:nvSpPr>
            <p:cNvPr id="1048612" name="文本框 19"/>
            <p:cNvSpPr txBox="1"/>
            <p:nvPr/>
          </p:nvSpPr>
          <p:spPr>
            <a:xfrm>
              <a:off x="1525846" y="4387030"/>
              <a:ext cx="1933951" cy="3371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en-US" dirty="0" sz="1600" lang="zh-CN" spc="3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title</a:t>
              </a:r>
            </a:p>
          </p:txBody>
        </p:sp>
        <p:sp>
          <p:nvSpPr>
            <p:cNvPr id="1048613" name="矩形 20"/>
            <p:cNvSpPr/>
            <p:nvPr/>
          </p:nvSpPr>
          <p:spPr>
            <a:xfrm>
              <a:off x="1525846" y="5181557"/>
              <a:ext cx="2040313" cy="311150"/>
            </a:xfrm>
            <a:prstGeom prst="rect"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endParaRPr altLang="en-US" dirty="0" sz="1100" lang="zh-CN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</p:txBody>
        </p:sp>
        <p:sp>
          <p:nvSpPr>
            <p:cNvPr id="1048614" name="矩形 21"/>
            <p:cNvSpPr/>
            <p:nvPr/>
          </p:nvSpPr>
          <p:spPr>
            <a:xfrm>
              <a:off x="1525846" y="5649927"/>
              <a:ext cx="2040313" cy="311150"/>
            </a:xfrm>
            <a:prstGeom prst="rect"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endParaRPr altLang="en-US" dirty="0" sz="1100" lang="zh-CN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</p:txBody>
        </p:sp>
        <p:sp>
          <p:nvSpPr>
            <p:cNvPr id="1048615" name="矩形 22"/>
            <p:cNvSpPr/>
            <p:nvPr/>
          </p:nvSpPr>
          <p:spPr>
            <a:xfrm>
              <a:off x="1525846" y="6118297"/>
              <a:ext cx="2040313" cy="311150"/>
            </a:xfrm>
            <a:prstGeom prst="rect"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endParaRPr altLang="en-US" dirty="0" sz="1100" lang="zh-CN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</p:txBody>
        </p:sp>
      </p:grpSp>
      <p:sp>
        <p:nvSpPr>
          <p:cNvPr id="1048616" name="TextBox 1048615"/>
          <p:cNvSpPr txBox="1"/>
          <p:nvPr/>
        </p:nvSpPr>
        <p:spPr>
          <a:xfrm>
            <a:off x="1143643" y="1726161"/>
            <a:ext cx="10539525" cy="4434840"/>
          </a:xfrm>
          <a:prstGeom prst="rect"/>
        </p:spPr>
        <p:txBody>
          <a:bodyPr rtlCol="0" wrap="square">
            <a:spAutoFit/>
          </a:bodyPr>
          <a:p>
            <a:r>
              <a:rPr altLang="en-US" sz="3600" lang="en-IN">
                <a:solidFill>
                  <a:srgbClr val="000000"/>
                </a:solidFill>
              </a:rPr>
              <a:t>●</a:t>
            </a:r>
            <a:r>
              <a:rPr altLang="en-US" sz="3600" lang="en-US">
                <a:solidFill>
                  <a:srgbClr val="000000"/>
                </a:solidFill>
              </a:rPr>
              <a:t> </a:t>
            </a:r>
            <a:r>
              <a:rPr sz="3600" lang="en-IN">
                <a:solidFill>
                  <a:srgbClr val="000000"/>
                </a:solidFill>
              </a:rPr>
              <a:t>Predict cost savings when switching from </a:t>
            </a:r>
            <a:endParaRPr sz="3200" lang="en-IN">
              <a:solidFill>
                <a:srgbClr val="000000"/>
              </a:solidFill>
            </a:endParaRPr>
          </a:p>
          <a:p>
            <a:r>
              <a:rPr sz="4000" lang="en-US">
                <a:solidFill>
                  <a:srgbClr val="000000"/>
                </a:solidFill>
              </a:rPr>
              <a:t>   </a:t>
            </a:r>
            <a:r>
              <a:rPr sz="4000" lang="en-IN">
                <a:solidFill>
                  <a:srgbClr val="000000"/>
                </a:solidFill>
              </a:rPr>
              <a:t>fuel</a:t>
            </a:r>
            <a:r>
              <a:rPr sz="4000" lang="en-US">
                <a:solidFill>
                  <a:srgbClr val="000000"/>
                </a:solidFill>
              </a:rPr>
              <a:t> ve</a:t>
            </a:r>
            <a:r>
              <a:rPr sz="4000" lang="en-IN">
                <a:solidFill>
                  <a:srgbClr val="000000"/>
                </a:solidFill>
              </a:rPr>
              <a:t>hicles to EVs</a:t>
            </a:r>
            <a:endParaRPr sz="3600" lang="en-IN">
              <a:solidFill>
                <a:srgbClr val="000000"/>
              </a:solidFill>
            </a:endParaRPr>
          </a:p>
          <a:p>
            <a:endParaRPr sz="4000" lang="en-IN">
              <a:solidFill>
                <a:srgbClr val="000000"/>
              </a:solidFill>
            </a:endParaRPr>
          </a:p>
          <a:p>
            <a:r>
              <a:rPr altLang="en-US" sz="3600" lang="en-IN">
                <a:solidFill>
                  <a:srgbClr val="000000"/>
                </a:solidFill>
              </a:rPr>
              <a:t>●</a:t>
            </a:r>
            <a:r>
              <a:rPr altLang="en-US" sz="3600" lang="en-US">
                <a:solidFill>
                  <a:srgbClr val="000000"/>
                </a:solidFill>
              </a:rPr>
              <a:t> </a:t>
            </a:r>
            <a:r>
              <a:rPr sz="3600" lang="en-IN">
                <a:solidFill>
                  <a:srgbClr val="000000"/>
                </a:solidFill>
              </a:rPr>
              <a:t>Estimate CO₂ emission reduction</a:t>
            </a:r>
            <a:endParaRPr sz="3200" lang="en-IN">
              <a:solidFill>
                <a:srgbClr val="000000"/>
              </a:solidFill>
            </a:endParaRPr>
          </a:p>
          <a:p>
            <a:endParaRPr sz="4000" lang="en-IN">
              <a:solidFill>
                <a:srgbClr val="000000"/>
              </a:solidFill>
            </a:endParaRPr>
          </a:p>
          <a:p>
            <a:r>
              <a:rPr altLang="en-US" sz="3600" lang="en-IN">
                <a:solidFill>
                  <a:srgbClr val="000000"/>
                </a:solidFill>
              </a:rPr>
              <a:t>●</a:t>
            </a:r>
            <a:r>
              <a:rPr altLang="en-US" sz="3600" lang="en-US">
                <a:solidFill>
                  <a:srgbClr val="000000"/>
                </a:solidFill>
              </a:rPr>
              <a:t> </a:t>
            </a:r>
            <a:r>
              <a:rPr sz="3600" lang="en-IN">
                <a:solidFill>
                  <a:srgbClr val="000000"/>
                </a:solidFill>
              </a:rPr>
              <a:t>Help users make informed sustainable </a:t>
            </a:r>
            <a:endParaRPr sz="3200" lang="en-IN">
              <a:solidFill>
                <a:srgbClr val="000000"/>
              </a:solidFill>
            </a:endParaRPr>
          </a:p>
          <a:p>
            <a:r>
              <a:rPr sz="3600" lang="en-US">
                <a:solidFill>
                  <a:srgbClr val="000000"/>
                </a:solidFill>
              </a:rPr>
              <a:t>    </a:t>
            </a:r>
            <a:r>
              <a:rPr sz="3600" lang="en-IN">
                <a:solidFill>
                  <a:srgbClr val="000000"/>
                </a:solidFill>
              </a:rPr>
              <a:t>choices</a:t>
            </a:r>
            <a:r>
              <a:rPr sz="3600" lang="en-US">
                <a:solidFill>
                  <a:srgbClr val="000000"/>
                </a:solidFill>
              </a:rPr>
              <a:t>. </a:t>
            </a:r>
            <a:endParaRPr sz="32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3000" p14:dur="1500">
        <p:push dir="u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1500"/>
                            </p:stCondLst>
                            <p:childTnLst>
                              <p:par>
                                <p:cTn fill="hold" id="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6"/>
          <p:cNvGrpSpPr/>
          <p:nvPr/>
        </p:nvGrpSpPr>
        <p:grpSpPr>
          <a:xfrm>
            <a:off x="944721" y="522026"/>
            <a:ext cx="7913212" cy="645676"/>
            <a:chOff x="7863942" y="1275202"/>
            <a:chExt cx="7913212" cy="645676"/>
          </a:xfrm>
        </p:grpSpPr>
        <p:sp>
          <p:nvSpPr>
            <p:cNvPr id="1048620" name="矩形 8"/>
            <p:cNvSpPr/>
            <p:nvPr/>
          </p:nvSpPr>
          <p:spPr>
            <a:xfrm>
              <a:off x="7863942" y="1275202"/>
              <a:ext cx="7913212" cy="574039"/>
            </a:xfrm>
            <a:prstGeom prst="rect"/>
          </p:spPr>
          <p:txBody>
            <a:bodyPr wrap="none">
              <a:spAutoFit/>
            </a:bodyPr>
            <a:p>
              <a:r>
                <a:rPr altLang="en-US" b="1" dirty="0" sz="3200" lang="en-US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Why This Project Matters (Impact):-</a:t>
              </a:r>
              <a:endParaRPr altLang="en-US" b="1" dirty="0" sz="2200" lang="zh-CN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48621" name="矩形 9"/>
            <p:cNvSpPr/>
            <p:nvPr/>
          </p:nvSpPr>
          <p:spPr>
            <a:xfrm>
              <a:off x="7879984" y="1651638"/>
              <a:ext cx="182880" cy="269240"/>
            </a:xfrm>
            <a:prstGeom prst="rect"/>
          </p:spPr>
          <p:txBody>
            <a:bodyPr wrap="none">
              <a:spAutoFit/>
            </a:bodyPr>
            <a:p>
              <a:endParaRPr altLang="en-US" dirty="0" sz="1200" lang="zh-CN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22" name="矩形 3"/>
          <p:cNvSpPr/>
          <p:nvPr/>
        </p:nvSpPr>
        <p:spPr>
          <a:xfrm>
            <a:off x="6587870" y="2400692"/>
            <a:ext cx="1287780" cy="396241"/>
          </a:xfrm>
          <a:prstGeom prst="rect"/>
        </p:spPr>
        <p:txBody>
          <a:bodyPr wrap="none">
            <a:spAutoFit/>
          </a:bodyPr>
          <a:p>
            <a:r>
              <a:rPr altLang="en-US" b="1" dirty="0" sz="2000" 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Enter title</a:t>
            </a:r>
          </a:p>
        </p:txBody>
      </p:sp>
      <p:cxnSp>
        <p:nvCxnSpPr>
          <p:cNvPr id="3145728" name="直接连接符 10"/>
          <p:cNvCxnSpPr>
            <a:cxnSpLocks/>
          </p:cNvCxnSpPr>
          <p:nvPr/>
        </p:nvCxnSpPr>
        <p:spPr>
          <a:xfrm>
            <a:off x="6697108" y="2988080"/>
            <a:ext cx="2316600" cy="0"/>
          </a:xfrm>
          <a:prstGeom prst="line"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3" name="TextBox 1048622"/>
          <p:cNvSpPr txBox="1"/>
          <p:nvPr/>
        </p:nvSpPr>
        <p:spPr>
          <a:xfrm>
            <a:off x="928729" y="1879781"/>
            <a:ext cx="10334542" cy="4282440"/>
          </a:xfrm>
          <a:prstGeom prst="rect"/>
        </p:spPr>
        <p:txBody>
          <a:bodyPr rtlCol="0" wrap="square">
            <a:spAutoFit/>
          </a:bodyPr>
          <a:p>
            <a:r>
              <a:rPr altLang="en-US" sz="2800" lang="en-IN">
                <a:solidFill>
                  <a:srgbClr val="000000"/>
                </a:solidFill>
              </a:rPr>
              <a:t>●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Simplifies EV cost and carbon impact decisions using data</a:t>
            </a:r>
            <a:endParaRPr sz="24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●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Encourages sustainable transportation choices.</a:t>
            </a:r>
            <a:endParaRPr sz="24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●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Supports global climate action through informed adoption of </a:t>
            </a:r>
            <a:endParaRPr sz="24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 EVs</a:t>
            </a:r>
            <a:endParaRPr sz="24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●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By promoting EV adoption, this solution contributes to climate</a:t>
            </a:r>
            <a:endParaRPr sz="24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action, reduced emissions, and long-term environmental      </a:t>
            </a:r>
            <a:endParaRPr sz="24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sustainability.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3000" p14:dur="1500">
        <p:push dir="u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3000"/>
                            </p:stCondLst>
                            <p:childTnLst>
                              <p:par>
                                <p:cTn fill="hold" id="1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6"/>
          <p:cNvGrpSpPr/>
          <p:nvPr/>
        </p:nvGrpSpPr>
        <p:grpSpPr>
          <a:xfrm>
            <a:off x="944721" y="522026"/>
            <a:ext cx="2747089" cy="645676"/>
            <a:chOff x="7863942" y="1275202"/>
            <a:chExt cx="2747089" cy="645676"/>
          </a:xfrm>
        </p:grpSpPr>
        <p:sp>
          <p:nvSpPr>
            <p:cNvPr id="1048627" name="矩形 8"/>
            <p:cNvSpPr/>
            <p:nvPr/>
          </p:nvSpPr>
          <p:spPr>
            <a:xfrm>
              <a:off x="7863942" y="1275202"/>
              <a:ext cx="2747089" cy="408941"/>
            </a:xfrm>
            <a:prstGeom prst="rect"/>
          </p:spPr>
          <p:txBody>
            <a:bodyPr wrap="none">
              <a:spAutoFit/>
            </a:bodyPr>
            <a:p>
              <a:r>
                <a:rPr altLang="en-US" b="1" dirty="0" sz="2200" lang="en-US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SWOT Summary:</a:t>
              </a:r>
              <a:endParaRPr altLang="en-US" b="1" dirty="0" sz="2200" lang="zh-CN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48628" name="矩形 9"/>
            <p:cNvSpPr/>
            <p:nvPr/>
          </p:nvSpPr>
          <p:spPr>
            <a:xfrm>
              <a:off x="7879984" y="1651638"/>
              <a:ext cx="182880" cy="269240"/>
            </a:xfrm>
            <a:prstGeom prst="rect"/>
          </p:spPr>
          <p:txBody>
            <a:bodyPr wrap="none">
              <a:spAutoFit/>
            </a:bodyPr>
            <a:p>
              <a:endParaRPr altLang="en-US" dirty="0" sz="1200" lang="zh-CN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17"/>
          <p:cNvGrpSpPr/>
          <p:nvPr/>
        </p:nvGrpSpPr>
        <p:grpSpPr>
          <a:xfrm>
            <a:off x="1139691" y="1167701"/>
            <a:ext cx="2892143" cy="5197336"/>
            <a:chOff x="1525846" y="4387030"/>
            <a:chExt cx="2034637" cy="4829255"/>
          </a:xfrm>
        </p:grpSpPr>
        <p:sp>
          <p:nvSpPr>
            <p:cNvPr id="1048629" name="矩形 18"/>
            <p:cNvSpPr/>
            <p:nvPr/>
          </p:nvSpPr>
          <p:spPr>
            <a:xfrm>
              <a:off x="1525846" y="4713187"/>
              <a:ext cx="2034637" cy="4503098"/>
            </a:xfrm>
            <a:prstGeom prst="rect"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 Uses real data to show clear cost &amp; CO₂ savings impac</a:t>
              </a:r>
              <a:r>
                <a:rPr altLang="en-US" b="1" dirty="0" sz="2000" lang="en-US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</a:t>
              </a:r>
              <a:endParaRPr altLang="en-US" b="1" dirty="0" sz="24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</a:t>
              </a:r>
              <a:r>
                <a:rPr altLang="en-US" b="1" dirty="0" sz="2000" lang="en-US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Supports awareness about EV adoption using technology</a:t>
              </a:r>
              <a:endParaRPr altLang="en-US" b="1" dirty="0" sz="24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 Current global shift towards EV adoption supports the cause</a:t>
              </a:r>
              <a:endParaRPr altLang="en-US" b="1" dirty="0" sz="24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 </a:t>
              </a:r>
              <a:r>
                <a:rPr altLang="en-US" b="1" dirty="0" sz="2000" lang="en-US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Visualization can influence consumer and policy decisions</a:t>
              </a:r>
              <a:endParaRPr altLang="en-US" b="1" dirty="0" sz="11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</p:txBody>
        </p:sp>
        <p:sp>
          <p:nvSpPr>
            <p:cNvPr id="1048630" name="文本框 19"/>
            <p:cNvSpPr txBox="1"/>
            <p:nvPr/>
          </p:nvSpPr>
          <p:spPr>
            <a:xfrm>
              <a:off x="1525846" y="4387030"/>
              <a:ext cx="1933951" cy="30917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en-US" dirty="0" sz="1800" lang="en-US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Strengths:</a:t>
              </a:r>
              <a:endParaRPr altLang="en-US" dirty="0" sz="1600" lang="zh-CN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048631" name="矩形 23"/>
          <p:cNvSpPr/>
          <p:nvPr/>
        </p:nvSpPr>
        <p:spPr>
          <a:xfrm>
            <a:off x="1211446" y="5427864"/>
            <a:ext cx="2748632" cy="213361"/>
          </a:xfrm>
          <a:prstGeom prst="rect"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endParaRPr altLang="en-US" dirty="0" sz="700" lang="zh-CN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55" name="组合 17"/>
          <p:cNvGrpSpPr/>
          <p:nvPr/>
        </p:nvGrpSpPr>
        <p:grpSpPr>
          <a:xfrm>
            <a:off x="4763822" y="1167702"/>
            <a:ext cx="2917227" cy="5197338"/>
            <a:chOff x="1525846" y="4387030"/>
            <a:chExt cx="2034637" cy="4829257"/>
          </a:xfrm>
        </p:grpSpPr>
        <p:sp>
          <p:nvSpPr>
            <p:cNvPr id="1048632" name="矩形 18"/>
            <p:cNvSpPr/>
            <p:nvPr/>
          </p:nvSpPr>
          <p:spPr>
            <a:xfrm>
              <a:off x="1525846" y="4713187"/>
              <a:ext cx="2034637" cy="4503100"/>
            </a:xfrm>
            <a:prstGeom prst="rect"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•Governments globally promoting EV transition	</a:t>
              </a:r>
              <a:endParaRPr altLang="en-US" b="1" dirty="0" sz="18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•Collaboration chances with EV companies or NGOs</a:t>
              </a:r>
              <a:endParaRPr altLang="en-US" b="1" dirty="0" sz="18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 </a:t>
              </a:r>
              <a:r>
                <a:rPr altLang="en-US" b="1" dirty="0" sz="2000" lang="en-US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Expansion into personalized recommendations in future</a:t>
              </a:r>
              <a:endParaRPr altLang="en-US" b="1" dirty="0" sz="18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 High public interest in sustainability</a:t>
              </a:r>
              <a:endParaRPr altLang="en-US" b="1" dirty="0" sz="11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</p:txBody>
        </p:sp>
        <p:sp>
          <p:nvSpPr>
            <p:cNvPr id="1048633" name="文本框 19"/>
            <p:cNvSpPr txBox="1"/>
            <p:nvPr/>
          </p:nvSpPr>
          <p:spPr>
            <a:xfrm>
              <a:off x="1525846" y="4387030"/>
              <a:ext cx="1933951" cy="1276821"/>
            </a:xfrm>
            <a:prstGeom prst="rect"/>
            <a:noFill/>
          </p:spPr>
          <p:txBody>
            <a:bodyPr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dirty="0" sz="1800" lang="en-US" spc="300">
                  <a:solidFill>
                    <a:srgbClr val="262626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Opportunities:</a:t>
              </a:r>
              <a:endParaRPr altLang="en-US" dirty="0" sz="1600" lang="zh-CN" spc="300">
                <a:solidFill>
                  <a:srgbClr val="26262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endParaRPr altLang="en-US" dirty="0" sz="1600" lang="zh-CN" spc="300">
                <a:solidFill>
                  <a:srgbClr val="26262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endParaRPr altLang="en-US" dirty="0" sz="1600" lang="zh-CN" spc="300">
                <a:solidFill>
                  <a:srgbClr val="26262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endParaRPr altLang="en-US" dirty="0" sz="1600" lang="zh-CN" spc="300">
                <a:solidFill>
                  <a:srgbClr val="26262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r>
                <a:rPr altLang="en-US" dirty="0" sz="1800" lang="en-US" spc="300">
                  <a:solidFill>
                    <a:srgbClr val="262626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:</a:t>
              </a:r>
              <a:endParaRPr altLang="en-US" dirty="0" sz="1600" lang="zh-CN" spc="300">
                <a:solidFill>
                  <a:srgbClr val="26262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56" name="组合 17"/>
          <p:cNvGrpSpPr/>
          <p:nvPr/>
        </p:nvGrpSpPr>
        <p:grpSpPr>
          <a:xfrm>
            <a:off x="8341283" y="1167702"/>
            <a:ext cx="2892143" cy="5197335"/>
            <a:chOff x="1525846" y="4387030"/>
            <a:chExt cx="2034637" cy="4829256"/>
          </a:xfrm>
        </p:grpSpPr>
        <p:sp>
          <p:nvSpPr>
            <p:cNvPr id="1048634" name="矩形 18"/>
            <p:cNvSpPr/>
            <p:nvPr/>
          </p:nvSpPr>
          <p:spPr>
            <a:xfrm>
              <a:off x="1525846" y="4713187"/>
              <a:ext cx="2034637" cy="4503099"/>
            </a:xfrm>
            <a:prstGeom prst="rect"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 </a:t>
              </a:r>
              <a:r>
                <a:rPr altLang="en-US" b="1" dirty="0" sz="2000" lang="en-US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Rapidly changing EV costs and market conditions</a:t>
              </a:r>
              <a:endParaRPr altLang="en-US" b="1" dirty="0" sz="24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 </a:t>
              </a:r>
              <a:r>
                <a:rPr altLang="en-US" b="1" dirty="0" sz="2000" lang="en-US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Data inconsistency may affect accuracy</a:t>
              </a:r>
              <a:endParaRPr altLang="en-US" b="1" dirty="0" sz="24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 </a:t>
              </a:r>
              <a:r>
                <a:rPr altLang="en-US" b="1" dirty="0" sz="2000" lang="en-US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Competition from existing carbon calculator tools</a:t>
              </a:r>
              <a:endParaRPr altLang="en-US" b="1" dirty="0" sz="24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  <a:p>
              <a:pPr algn="just">
                <a:lnSpc>
                  <a:spcPct val="130000"/>
                </a:lnSpc>
              </a:pPr>
              <a:r>
                <a:rPr altLang="en-US" b="1" dirty="0" sz="2000" lang="zh-CN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• </a:t>
              </a:r>
              <a:r>
                <a:rPr altLang="en-US" b="1" dirty="0" sz="2000" lang="en-US" spc="100">
                  <a:solidFill>
                    <a:srgbClr val="36363D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Stakeholder skepticism if predictions aren’t well-supported</a:t>
              </a:r>
              <a:endParaRPr altLang="en-US" b="1" dirty="0" sz="1100" lang="zh-CN">
                <a:solidFill>
                  <a:srgbClr val="36363D"/>
                </a:solidFill>
                <a:latin typeface="幼圆" panose="02010509060101010101" pitchFamily="49" charset="-122"/>
                <a:ea typeface="幼圆" panose="02010509060101010101" pitchFamily="49" charset="-122"/>
                <a:cs typeface="Calibri" panose="020F0502020204030204" charset="0"/>
              </a:endParaRPr>
            </a:p>
          </p:txBody>
        </p:sp>
        <p:sp>
          <p:nvSpPr>
            <p:cNvPr id="1048635" name="文本框 19"/>
            <p:cNvSpPr txBox="1"/>
            <p:nvPr/>
          </p:nvSpPr>
          <p:spPr>
            <a:xfrm>
              <a:off x="1525846" y="4387030"/>
              <a:ext cx="1933951" cy="332777"/>
            </a:xfrm>
            <a:prstGeom prst="rect"/>
            <a:noFill/>
          </p:spPr>
          <p:txBody>
            <a:bodyPr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dirty="0" sz="1800" lang="en-US" spc="300">
                  <a:solidFill>
                    <a:srgbClr val="262626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Threats:</a:t>
              </a:r>
              <a:endParaRPr altLang="en-US" dirty="0" sz="1600" lang="zh-CN" spc="300">
                <a:solidFill>
                  <a:srgbClr val="26262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3000" p14:dur="1500">
        <p:push dir="u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1500"/>
                            </p:stCondLst>
                            <p:childTnLst>
                              <p:par>
                                <p:cTn fill="hold" id="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1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6"/>
          <p:cNvGrpSpPr/>
          <p:nvPr/>
        </p:nvGrpSpPr>
        <p:grpSpPr>
          <a:xfrm>
            <a:off x="2079062" y="1184674"/>
            <a:ext cx="2674014" cy="645676"/>
            <a:chOff x="7863942" y="1275202"/>
            <a:chExt cx="2674014" cy="645676"/>
          </a:xfrm>
        </p:grpSpPr>
        <p:sp>
          <p:nvSpPr>
            <p:cNvPr id="1048639" name="矩形 8"/>
            <p:cNvSpPr/>
            <p:nvPr/>
          </p:nvSpPr>
          <p:spPr>
            <a:xfrm>
              <a:off x="7863942" y="1275202"/>
              <a:ext cx="2674014" cy="510540"/>
            </a:xfrm>
            <a:prstGeom prst="rect"/>
          </p:spPr>
          <p:txBody>
            <a:bodyPr wrap="none">
              <a:spAutoFit/>
            </a:bodyPr>
            <a:p>
              <a:r>
                <a:rPr altLang="en-US" b="1" dirty="0" sz="2800" lang="en-US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SMART Goal:</a:t>
              </a:r>
              <a:endParaRPr altLang="en-US" b="1" dirty="0" sz="2200" lang="zh-CN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48640" name="矩形 9"/>
            <p:cNvSpPr/>
            <p:nvPr/>
          </p:nvSpPr>
          <p:spPr>
            <a:xfrm>
              <a:off x="7879984" y="1651638"/>
              <a:ext cx="174460" cy="269240"/>
            </a:xfrm>
            <a:prstGeom prst="rect"/>
          </p:spPr>
          <p:txBody>
            <a:bodyPr wrap="none">
              <a:spAutoFit/>
            </a:bodyPr>
            <a:p>
              <a:endParaRPr altLang="en-US" dirty="0" sz="1200" lang="zh-CN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41" name="TextBox 1048737"/>
          <p:cNvSpPr txBox="1"/>
          <p:nvPr/>
        </p:nvSpPr>
        <p:spPr>
          <a:xfrm>
            <a:off x="2079063" y="2176780"/>
            <a:ext cx="9316996" cy="2504440"/>
          </a:xfrm>
          <a:prstGeom prst="rect"/>
        </p:spPr>
        <p:txBody>
          <a:bodyPr rtlCol="0" wrap="square">
            <a:spAutoFit/>
          </a:bodyPr>
          <a:p>
            <a:r>
              <a:rPr sz="3200" lang="en-US">
                <a:solidFill>
                  <a:srgbClr val="000000"/>
                </a:solidFill>
              </a:rPr>
              <a:t>To create an AI-driven tool in 8 weeks that analyzes vehicle fuel usage data and provides users with estimated cost savings and CO₂ reduction benefits from switching to electric vehicles.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3000" p14:dur="1500">
        <p:push dir="u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"/>
          <p:cNvGrpSpPr/>
          <p:nvPr/>
        </p:nvGrpSpPr>
        <p:grpSpPr>
          <a:xfrm>
            <a:off x="944721" y="522026"/>
            <a:ext cx="2756515" cy="645676"/>
            <a:chOff x="7863942" y="1275202"/>
            <a:chExt cx="2756515" cy="645676"/>
          </a:xfrm>
        </p:grpSpPr>
        <p:sp>
          <p:nvSpPr>
            <p:cNvPr id="1048645" name="矩形 8"/>
            <p:cNvSpPr/>
            <p:nvPr/>
          </p:nvSpPr>
          <p:spPr>
            <a:xfrm>
              <a:off x="7863942" y="1275202"/>
              <a:ext cx="2756515" cy="510540"/>
            </a:xfrm>
            <a:prstGeom prst="rect"/>
          </p:spPr>
          <p:txBody>
            <a:bodyPr wrap="none">
              <a:spAutoFit/>
            </a:bodyPr>
            <a:p>
              <a:r>
                <a:rPr altLang="en-US" b="1" dirty="0" sz="2800" lang="en-US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Data &amp; Tools:</a:t>
              </a:r>
              <a:endParaRPr altLang="en-US" b="1" dirty="0" sz="2200" lang="zh-CN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48646" name="矩形 9"/>
            <p:cNvSpPr/>
            <p:nvPr/>
          </p:nvSpPr>
          <p:spPr>
            <a:xfrm>
              <a:off x="7879984" y="1651638"/>
              <a:ext cx="182880" cy="269240"/>
            </a:xfrm>
            <a:prstGeom prst="rect"/>
          </p:spPr>
          <p:txBody>
            <a:bodyPr wrap="none">
              <a:spAutoFit/>
            </a:bodyPr>
            <a:p>
              <a:endParaRPr altLang="en-US" dirty="0" sz="1200" lang="zh-CN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47" name="TextBox 1048741"/>
          <p:cNvSpPr txBox="1"/>
          <p:nvPr/>
        </p:nvSpPr>
        <p:spPr>
          <a:xfrm>
            <a:off x="459634" y="1287780"/>
            <a:ext cx="5636366" cy="34442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Data Sources (Planned / In Use):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●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Vehicle fuel consumption and   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 mileage data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●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Fuel cost data (petrol/diesel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 prices)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●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CO₂ emission data per vehicle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 type.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48" name="TextBox 1048742"/>
          <p:cNvSpPr txBox="1"/>
          <p:nvPr/>
        </p:nvSpPr>
        <p:spPr>
          <a:xfrm>
            <a:off x="5997970" y="1287780"/>
            <a:ext cx="6052343" cy="36601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Tools &amp; Technologies:</a:t>
            </a:r>
            <a:endParaRPr sz="2000" lang="en-IN">
              <a:solidFill>
                <a:srgbClr val="000000"/>
              </a:solidFill>
            </a:endParaRPr>
          </a:p>
          <a:p>
            <a:endParaRPr sz="2000" lang="en-IN">
              <a:solidFill>
                <a:srgbClr val="000000"/>
              </a:solidFill>
            </a:endParaRPr>
          </a:p>
          <a:p>
            <a:r>
              <a:rPr altLang="en-US" sz="2400" lang="en-IN">
                <a:solidFill>
                  <a:srgbClr val="000000"/>
                </a:solidFill>
              </a:rPr>
              <a:t>●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Tableau Public – data visualization and  </a:t>
            </a:r>
            <a:endParaRPr sz="2000" lang="en-IN">
              <a:solidFill>
                <a:srgbClr val="000000"/>
              </a:solidFill>
            </a:endParaRPr>
          </a:p>
          <a:p>
            <a:r>
              <a:rPr sz="2400" lang="en-US">
                <a:solidFill>
                  <a:srgbClr val="000000"/>
                </a:solidFill>
              </a:rPr>
              <a:t>     dashboards</a:t>
            </a:r>
            <a:endParaRPr sz="2000" lang="en-IN">
              <a:solidFill>
                <a:srgbClr val="000000"/>
              </a:solidFill>
            </a:endParaRPr>
          </a:p>
          <a:p>
            <a:r>
              <a:rPr altLang="en-US" sz="2400" lang="en-IN">
                <a:solidFill>
                  <a:srgbClr val="000000"/>
                </a:solidFill>
              </a:rPr>
              <a:t>●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Excel / CSV – data cleaning and </a:t>
            </a:r>
            <a:endParaRPr sz="2000" lang="en-IN">
              <a:solidFill>
                <a:srgbClr val="000000"/>
              </a:solidFill>
            </a:endParaRPr>
          </a:p>
          <a:p>
            <a:r>
              <a:rPr sz="2400" lang="en-US">
                <a:solidFill>
                  <a:srgbClr val="000000"/>
                </a:solidFill>
              </a:rPr>
              <a:t>    preparation</a:t>
            </a:r>
            <a:endParaRPr sz="2000" lang="en-IN">
              <a:solidFill>
                <a:srgbClr val="000000"/>
              </a:solidFill>
            </a:endParaRPr>
          </a:p>
          <a:p>
            <a:r>
              <a:rPr altLang="en-US" sz="2400" lang="en-IN">
                <a:solidFill>
                  <a:srgbClr val="000000"/>
                </a:solidFill>
              </a:rPr>
              <a:t>●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Python – calculations and prediction </a:t>
            </a:r>
            <a:endParaRPr sz="2000" lang="en-IN">
              <a:solidFill>
                <a:srgbClr val="000000"/>
              </a:solidFill>
            </a:endParaRPr>
          </a:p>
          <a:p>
            <a:r>
              <a:rPr sz="2400" lang="en-US">
                <a:solidFill>
                  <a:srgbClr val="000000"/>
                </a:solidFill>
              </a:rPr>
              <a:t>    logic</a:t>
            </a:r>
            <a:endParaRPr sz="2000" lang="en-IN">
              <a:solidFill>
                <a:srgbClr val="000000"/>
              </a:solidFill>
            </a:endParaRPr>
          </a:p>
          <a:p>
            <a:r>
              <a:rPr altLang="en-US" sz="2400" lang="en-IN">
                <a:solidFill>
                  <a:srgbClr val="000000"/>
                </a:solidFill>
              </a:rPr>
              <a:t>●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AI concepts – sustainability impact </a:t>
            </a:r>
            <a:endParaRPr sz="2000" lang="en-IN">
              <a:solidFill>
                <a:srgbClr val="000000"/>
              </a:solidFill>
            </a:endParaRPr>
          </a:p>
          <a:p>
            <a:r>
              <a:rPr sz="2400" lang="en-US">
                <a:solidFill>
                  <a:srgbClr val="000000"/>
                </a:solidFill>
              </a:rPr>
              <a:t>    estimation</a:t>
            </a:r>
            <a:endParaRPr sz="2000" lang="en-IN">
              <a:solidFill>
                <a:srgbClr val="000000"/>
              </a:solidFill>
            </a:endParaRPr>
          </a:p>
        </p:txBody>
      </p:sp>
      <p:sp>
        <p:nvSpPr>
          <p:cNvPr id="1048649" name="TextBox 1048743"/>
          <p:cNvSpPr txBox="1"/>
          <p:nvPr/>
        </p:nvSpPr>
        <p:spPr>
          <a:xfrm>
            <a:off x="459633" y="5509260"/>
            <a:ext cx="11037471" cy="13487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Data will be cleaned, visualized, and translated into insights that help users understand EV cost and carbon benefits clearly.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3000" p14:dur="1500">
        <p:push dir="u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"/>
          <p:cNvGrpSpPr/>
          <p:nvPr/>
        </p:nvGrpSpPr>
        <p:grpSpPr>
          <a:xfrm>
            <a:off x="944721" y="522026"/>
            <a:ext cx="2361922" cy="645676"/>
            <a:chOff x="7863942" y="1275202"/>
            <a:chExt cx="2361922" cy="645676"/>
          </a:xfrm>
        </p:grpSpPr>
        <p:sp>
          <p:nvSpPr>
            <p:cNvPr id="1048653" name="矩形 8"/>
            <p:cNvSpPr/>
            <p:nvPr/>
          </p:nvSpPr>
          <p:spPr>
            <a:xfrm>
              <a:off x="7863942" y="1275202"/>
              <a:ext cx="2361922" cy="510540"/>
            </a:xfrm>
            <a:prstGeom prst="rect"/>
          </p:spPr>
          <p:txBody>
            <a:bodyPr wrap="none">
              <a:spAutoFit/>
            </a:bodyPr>
            <a:p>
              <a:r>
                <a:rPr altLang="en-US" b="1" dirty="0" sz="2800" lang="en-US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Work Done:</a:t>
              </a:r>
              <a:endParaRPr altLang="en-US" b="1" dirty="0" sz="2200" lang="zh-CN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48654" name="矩形 9"/>
            <p:cNvSpPr/>
            <p:nvPr/>
          </p:nvSpPr>
          <p:spPr>
            <a:xfrm>
              <a:off x="7879984" y="1651638"/>
              <a:ext cx="182880" cy="269240"/>
            </a:xfrm>
            <a:prstGeom prst="rect"/>
          </p:spPr>
          <p:txBody>
            <a:bodyPr wrap="none">
              <a:spAutoFit/>
            </a:bodyPr>
            <a:p>
              <a:endParaRPr altLang="en-US" dirty="0" sz="1200" lang="zh-CN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655" name="TextBox 1048744"/>
          <p:cNvSpPr txBox="1"/>
          <p:nvPr/>
        </p:nvSpPr>
        <p:spPr>
          <a:xfrm>
            <a:off x="1654636" y="1497329"/>
            <a:ext cx="10537364" cy="3863340"/>
          </a:xfrm>
          <a:prstGeom prst="rect"/>
        </p:spPr>
        <p:txBody>
          <a:bodyPr rtlCol="0" wrap="square">
            <a:spAutoFit/>
          </a:bodyPr>
          <a:p>
            <a:r>
              <a:rPr altLang="en-US" sz="2800" lang="en-IN">
                <a:solidFill>
                  <a:srgbClr val="000000"/>
                </a:solidFill>
              </a:rPr>
              <a:t>🟢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Finalized project idea and thematic focus (Sustainable     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   Mobility &amp; Climate Action)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📊</a:t>
            </a:r>
            <a:r>
              <a:rPr sz="2800" lang="en-US">
                <a:solidFill>
                  <a:srgbClr val="000000"/>
                </a:solidFill>
              </a:rPr>
              <a:t>Completed SWOT analysis and SMART goal definition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  Identified . 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🗂️</a:t>
            </a:r>
            <a:r>
              <a:rPr sz="2800" lang="en-US">
                <a:solidFill>
                  <a:srgbClr val="000000"/>
                </a:solidFill>
              </a:rPr>
              <a:t>key datasets related to fuel cost, EV cost, and CO₂ 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  emissions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📈</a:t>
            </a:r>
            <a:r>
              <a:rPr sz="2800" lang="en-US">
                <a:solidFill>
                  <a:srgbClr val="000000"/>
                </a:solidFill>
              </a:rPr>
              <a:t>Started working with Tableau Public for data visualization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      Created an initial demo dashboard structure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sz="2800" lang="en-IN">
                <a:solidFill>
                  <a:srgbClr val="000000"/>
                </a:solidFill>
              </a:rPr>
              <a:t>🗣️</a:t>
            </a:r>
            <a:r>
              <a:rPr sz="2800" lang="en-US">
                <a:solidFill>
                  <a:srgbClr val="000000"/>
                </a:solidFill>
              </a:rPr>
              <a:t>Collected initial feedback from peers and stakeholders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3000" p14:dur="1500">
        <p:push dir="u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PA" val="v5.2.5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PA" val="v5.2.5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p="http://schemas.openxmlformats.org/presentationml/2006/main">
  <p:tag name="PA" val="v5.2.5"/>
</p:tagLst>
</file>

<file path=ppt/tags/tag9.xml><?xml version="1.0" encoding="utf-8"?>
<p:tagLst xmlns:p="http://schemas.openxmlformats.org/presentationml/2006/main">
  <p:tag name="PA" val="v5.2.5"/>
</p:tagLst>
</file>

<file path=ppt/theme/theme1.xml><?xml version="1.0" encoding="utf-8"?>
<a:theme xmlns:a="http://schemas.openxmlformats.org/drawingml/2006/main" name="Office Theme">
  <a:themeElements>
    <a:clrScheme name="Couture">
      <a:dk1>
        <a:sysClr lastClr="000000" val="windowText"/>
      </a:dk1>
      <a:lt1>
        <a:sysClr lastClr="FFFFFF" val="window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2406ERN9CI</dc:creator>
  <dcterms:created xsi:type="dcterms:W3CDTF">2018-02-27T17:03:00Z</dcterms:created>
  <dcterms:modified xsi:type="dcterms:W3CDTF">2025-12-14T10:03:20Z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1033-11.2.0.8934</vt:lpwstr>
  </property>
  <property fmtid="{D5CDD505-2E9C-101B-9397-08002B2CF9AE}" pid="3" name="KSORubyTemplateID">
    <vt:lpwstr>2</vt:lpwstr>
  </property>
  <property fmtid="{D5CDD505-2E9C-101B-9397-08002B2CF9AE}" pid="4" name="ICV">
    <vt:lpwstr>309f827563144875b0a2e9222f6787da</vt:lpwstr>
  </property>
</Properties>
</file>